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93" autoAdjust="0"/>
    <p:restoredTop sz="94660"/>
  </p:normalViewPr>
  <p:slideViewPr>
    <p:cSldViewPr snapToGrid="0">
      <p:cViewPr varScale="1">
        <p:scale>
          <a:sx n="92" d="100"/>
          <a:sy n="92" d="100"/>
        </p:scale>
        <p:origin x="33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00156-EB7F-4AC1-91FD-D783CA46AA88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F8414-C596-4CF3-B7DA-007DA3BBC79E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5321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00156-EB7F-4AC1-91FD-D783CA46AA88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F8414-C596-4CF3-B7DA-007DA3BBC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227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00156-EB7F-4AC1-91FD-D783CA46AA88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F8414-C596-4CF3-B7DA-007DA3BBC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616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00156-EB7F-4AC1-91FD-D783CA46AA88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F8414-C596-4CF3-B7DA-007DA3BBC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396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00156-EB7F-4AC1-91FD-D783CA46AA88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F8414-C596-4CF3-B7DA-007DA3BBC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657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00156-EB7F-4AC1-91FD-D783CA46AA88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F8414-C596-4CF3-B7DA-007DA3BBC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059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00156-EB7F-4AC1-91FD-D783CA46AA88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F8414-C596-4CF3-B7DA-007DA3BBC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814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00156-EB7F-4AC1-91FD-D783CA46AA88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F8414-C596-4CF3-B7DA-007DA3BBC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90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00156-EB7F-4AC1-91FD-D783CA46AA88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F8414-C596-4CF3-B7DA-007DA3BBC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119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00156-EB7F-4AC1-91FD-D783CA46AA88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F8414-C596-4CF3-B7DA-007DA3BBC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988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00156-EB7F-4AC1-91FD-D783CA46AA88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F8414-C596-4CF3-B7DA-007DA3BBC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6995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00156-EB7F-4AC1-91FD-D783CA46AA88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F8414-C596-4CF3-B7DA-007DA3BBC79E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250937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00156-EB7F-4AC1-91FD-D783CA46AA88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F8414-C596-4CF3-B7DA-007DA3BBC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0369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00156-EB7F-4AC1-91FD-D783CA46AA88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F8414-C596-4CF3-B7DA-007DA3BBC79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069649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00156-EB7F-4AC1-91FD-D783CA46AA88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F8414-C596-4CF3-B7DA-007DA3BBC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8056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00156-EB7F-4AC1-91FD-D783CA46AA88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F8414-C596-4CF3-B7DA-007DA3BBC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7542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00156-EB7F-4AC1-91FD-D783CA46AA88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F8414-C596-4CF3-B7DA-007DA3BBC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807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3500156-EB7F-4AC1-91FD-D783CA46AA88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ABF8414-C596-4CF3-B7DA-007DA3BBC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125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34463"/>
            <a:ext cx="9144000" cy="1594338"/>
          </a:xfrm>
        </p:spPr>
        <p:txBody>
          <a:bodyPr/>
          <a:lstStyle/>
          <a:p>
            <a:r>
              <a:rPr lang="en-US" dirty="0" smtClean="0"/>
              <a:t>How Poems Work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828801"/>
            <a:ext cx="9144000" cy="4384430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Introduction </a:t>
            </a:r>
            <a:endParaRPr lang="en-US" dirty="0"/>
          </a:p>
          <a:p>
            <a:pPr algn="l"/>
            <a:r>
              <a:rPr lang="en-US" dirty="0" smtClean="0"/>
              <a:t>Poems utilize different literary devices  in the creation  of theme and achieving uniqueness and style.</a:t>
            </a:r>
          </a:p>
          <a:p>
            <a:pPr algn="l"/>
            <a:r>
              <a:rPr lang="en-US" dirty="0" smtClean="0"/>
              <a:t>Stylistic devices</a:t>
            </a:r>
          </a:p>
          <a:p>
            <a:pPr marL="800100" lvl="1" indent="-342900" algn="l">
              <a:buFont typeface="Wingdings" panose="05000000000000000000" pitchFamily="2" charset="2"/>
              <a:buChar char="Ø"/>
            </a:pPr>
            <a:r>
              <a:rPr lang="en-US" dirty="0" smtClean="0"/>
              <a:t>Oxymoron</a:t>
            </a:r>
          </a:p>
          <a:p>
            <a:pPr marL="800100" lvl="1" indent="-342900" algn="l">
              <a:buFont typeface="Wingdings" panose="05000000000000000000" pitchFamily="2" charset="2"/>
              <a:buChar char="Ø"/>
            </a:pPr>
            <a:r>
              <a:rPr lang="en-US" dirty="0" smtClean="0"/>
              <a:t>Personification</a:t>
            </a:r>
          </a:p>
          <a:p>
            <a:pPr marL="800100" lvl="1" indent="-342900" algn="l">
              <a:buFont typeface="Wingdings" panose="05000000000000000000" pitchFamily="2" charset="2"/>
              <a:buChar char="Ø"/>
            </a:pPr>
            <a:r>
              <a:rPr lang="en-US" dirty="0" smtClean="0"/>
              <a:t>Similes</a:t>
            </a:r>
          </a:p>
          <a:p>
            <a:pPr marL="800100" lvl="1" indent="-342900" algn="l">
              <a:buFont typeface="Wingdings" panose="05000000000000000000" pitchFamily="2" charset="2"/>
              <a:buChar char="Ø"/>
            </a:pPr>
            <a:r>
              <a:rPr lang="en-US" dirty="0" smtClean="0"/>
              <a:t>Irony</a:t>
            </a:r>
          </a:p>
          <a:p>
            <a:pPr marL="800100" lvl="1" indent="-342900" algn="l">
              <a:buFont typeface="Wingdings" panose="05000000000000000000" pitchFamily="2" charset="2"/>
              <a:buChar char="Ø"/>
            </a:pPr>
            <a:r>
              <a:rPr lang="en-US" dirty="0" smtClean="0"/>
              <a:t>Hyperbole</a:t>
            </a:r>
          </a:p>
          <a:p>
            <a:pPr marL="800100" lvl="1" indent="-342900" algn="l">
              <a:buFont typeface="Wingdings" panose="05000000000000000000" pitchFamily="2" charset="2"/>
              <a:buChar char="Ø"/>
            </a:pPr>
            <a:r>
              <a:rPr lang="en-US" dirty="0" smtClean="0"/>
              <a:t>repetition</a:t>
            </a:r>
          </a:p>
          <a:p>
            <a:pPr algn="l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91351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2749" y="216669"/>
            <a:ext cx="8534400" cy="1507067"/>
          </a:xfrm>
        </p:spPr>
        <p:txBody>
          <a:bodyPr/>
          <a:lstStyle/>
          <a:p>
            <a:r>
              <a:rPr lang="en-US" dirty="0" smtClean="0"/>
              <a:t>Strayed Crabs-Elizabeth Bishop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5479473" cy="435133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dirty="0" smtClean="0"/>
              <a:t>Biography</a:t>
            </a:r>
          </a:p>
          <a:p>
            <a:pPr marL="0" indent="0">
              <a:buNone/>
            </a:pPr>
            <a:r>
              <a:rPr lang="en-US" dirty="0" smtClean="0"/>
              <a:t>Born February 8, 1911, Worcester, Massachusetts, United States.</a:t>
            </a:r>
          </a:p>
          <a:p>
            <a:pPr marL="0" indent="0">
              <a:buNone/>
            </a:pPr>
            <a:r>
              <a:rPr lang="en-US" dirty="0" smtClean="0"/>
              <a:t>1949-1950-Consultant in Poetry to the Library of Congress</a:t>
            </a:r>
          </a:p>
          <a:p>
            <a:pPr marL="0" indent="0">
              <a:buNone/>
            </a:pPr>
            <a:r>
              <a:rPr lang="en-US" dirty="0" smtClean="0"/>
              <a:t>1956-Pulitzer Prize winner</a:t>
            </a:r>
          </a:p>
          <a:p>
            <a:pPr marL="0" indent="0">
              <a:buNone/>
            </a:pPr>
            <a:r>
              <a:rPr lang="en-US" dirty="0" smtClean="0"/>
              <a:t>1964- awarded Academic Fellowship for distinguished poetic achievement.</a:t>
            </a:r>
          </a:p>
          <a:p>
            <a:pPr marL="0" indent="0">
              <a:buNone/>
            </a:pPr>
            <a:r>
              <a:rPr lang="en-US" dirty="0" smtClean="0"/>
              <a:t>1970.</a:t>
            </a:r>
          </a:p>
          <a:p>
            <a:pPr marL="0" indent="0">
              <a:buNone/>
            </a:pPr>
            <a:r>
              <a:rPr lang="en-US" dirty="0" smtClean="0"/>
              <a:t>She  was the most gifted poet of 20</a:t>
            </a:r>
            <a:r>
              <a:rPr lang="en-US" baseline="30000" dirty="0" smtClean="0"/>
              <a:t>th</a:t>
            </a:r>
            <a:r>
              <a:rPr lang="en-US" dirty="0" smtClean="0"/>
              <a:t> century.</a:t>
            </a:r>
          </a:p>
          <a:p>
            <a:pPr marL="0" indent="0">
              <a:buNone/>
            </a:pPr>
            <a:r>
              <a:rPr lang="en-US" dirty="0" smtClean="0"/>
              <a:t>Died October, 1979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0344" y="1825625"/>
            <a:ext cx="4433455" cy="435133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dirty="0" smtClean="0"/>
              <a:t>Elizabeth Bishop</a:t>
            </a:r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5115" y="2089366"/>
            <a:ext cx="4018684" cy="3221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110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32509"/>
            <a:ext cx="9144000" cy="1517073"/>
          </a:xfrm>
        </p:spPr>
        <p:txBody>
          <a:bodyPr/>
          <a:lstStyle/>
          <a:p>
            <a:r>
              <a:rPr lang="en-US" dirty="0" smtClean="0"/>
              <a:t>Main theme/idea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244436"/>
            <a:ext cx="9144000" cy="3491346"/>
          </a:xfrm>
        </p:spPr>
        <p:txBody>
          <a:bodyPr/>
          <a:lstStyle/>
          <a:p>
            <a:pPr algn="just"/>
            <a:r>
              <a:rPr lang="en-US" dirty="0" smtClean="0"/>
              <a:t>The poem is about a lost crab, which is trying to find its way back to the pool</a:t>
            </a:r>
          </a:p>
          <a:p>
            <a:pPr algn="just"/>
            <a:r>
              <a:rPr lang="en-US" dirty="0" smtClean="0"/>
              <a:t>“this is not my home, how did I get so far from water”</a:t>
            </a:r>
          </a:p>
          <a:p>
            <a:pPr algn="just"/>
            <a:r>
              <a:rPr lang="en-US" dirty="0" smtClean="0"/>
              <a:t>The crab compares  life </a:t>
            </a:r>
            <a:r>
              <a:rPr lang="en-US" dirty="0"/>
              <a:t> </a:t>
            </a:r>
            <a:r>
              <a:rPr lang="en-US" dirty="0" smtClean="0"/>
              <a:t>outside and inside the pool</a:t>
            </a:r>
          </a:p>
          <a:p>
            <a:pPr algn="just"/>
            <a:r>
              <a:rPr lang="en-US" dirty="0" smtClean="0"/>
              <a:t>“this place is too  hard, the rain has stopped , and it is  damp, but still not enough to please me”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547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16668"/>
            <a:ext cx="8534400" cy="1507067"/>
          </a:xfrm>
        </p:spPr>
        <p:txBody>
          <a:bodyPr/>
          <a:lstStyle/>
          <a:p>
            <a:pPr algn="ctr"/>
            <a:r>
              <a:rPr lang="en-US" dirty="0" smtClean="0"/>
              <a:t>Stylistic devices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1932709"/>
            <a:ext cx="5157787" cy="4256954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Personification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assigning human qualities to non-human characters/objects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Facilitates understanding of the main theme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Enhancing beauty  and meaning of poem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Boosts readers attention and sensitivity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8453" y="1548245"/>
            <a:ext cx="4066237" cy="3761509"/>
          </a:xfrm>
        </p:spPr>
      </p:pic>
    </p:spTree>
    <p:extLst>
      <p:ext uri="{BB962C8B-B14F-4D97-AF65-F5344CB8AC3E}">
        <p14:creationId xmlns:p14="http://schemas.microsoft.com/office/powerpoint/2010/main" val="208406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665018"/>
            <a:ext cx="10515600" cy="1309255"/>
          </a:xfrm>
        </p:spPr>
        <p:txBody>
          <a:bodyPr>
            <a:normAutofit/>
          </a:bodyPr>
          <a:lstStyle/>
          <a:p>
            <a:r>
              <a:rPr lang="en-US" dirty="0" smtClean="0"/>
              <a:t>Personification continued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2182091"/>
            <a:ext cx="10681277" cy="3907559"/>
          </a:xfrm>
        </p:spPr>
        <p:txBody>
          <a:bodyPr>
            <a:normAutofit/>
          </a:bodyPr>
          <a:lstStyle/>
          <a:p>
            <a:r>
              <a:rPr lang="en-US" sz="2800" dirty="0" smtClean="0"/>
              <a:t>Example:</a:t>
            </a:r>
          </a:p>
          <a:p>
            <a:r>
              <a:rPr lang="en-US" sz="2800" dirty="0" smtClean="0"/>
              <a:t>“I am dapper and elegant: I move with greater precision, cleverly managing all smaller  yellow claws. I  believe in oblique, the indirect approach , and I keep my feelings to myself”</a:t>
            </a:r>
          </a:p>
          <a:p>
            <a:r>
              <a:rPr lang="en-US" sz="2800" dirty="0" smtClean="0"/>
              <a:t>The crab is bolstering the characteristics of itself while deep  in down it is scared  and frightened.</a:t>
            </a:r>
          </a:p>
        </p:txBody>
      </p:sp>
    </p:spTree>
    <p:extLst>
      <p:ext uri="{BB962C8B-B14F-4D97-AF65-F5344CB8AC3E}">
        <p14:creationId xmlns:p14="http://schemas.microsoft.com/office/powerpoint/2010/main" val="423598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2194" y="279014"/>
            <a:ext cx="8534400" cy="1507067"/>
          </a:xfrm>
        </p:spPr>
        <p:txBody>
          <a:bodyPr/>
          <a:lstStyle/>
          <a:p>
            <a:pPr algn="ctr"/>
            <a:r>
              <a:rPr lang="en-US" dirty="0" smtClean="0"/>
              <a:t>Stylistic devices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7" y="2015836"/>
            <a:ext cx="10673339" cy="41738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Imagery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Use of words that that create picture  in the reader’s mind.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Help in  understandability  of  the poem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Engages the reader</a:t>
            </a:r>
          </a:p>
          <a:p>
            <a:pPr marL="0" indent="0">
              <a:buNone/>
            </a:pPr>
            <a:r>
              <a:rPr lang="en-US" dirty="0" smtClean="0"/>
              <a:t>Example:</a:t>
            </a:r>
          </a:p>
          <a:p>
            <a:pPr marL="0" indent="0">
              <a:buNone/>
            </a:pPr>
            <a:r>
              <a:rPr lang="en-US" dirty="0" smtClean="0"/>
              <a:t>“But on this strange, smooth surface I am making too much noise wasn’t meant for this. If I maneuver a bit and keep a sharp lookout, I shall find my pool again”</a:t>
            </a:r>
          </a:p>
          <a:p>
            <a:pPr marL="0" indent="0">
              <a:buNone/>
            </a:pPr>
            <a:r>
              <a:rPr lang="en-US" dirty="0" smtClean="0"/>
              <a:t>The crab describes its first encounter walking on earth.</a:t>
            </a:r>
          </a:p>
        </p:txBody>
      </p:sp>
    </p:spTree>
    <p:extLst>
      <p:ext uri="{BB962C8B-B14F-4D97-AF65-F5344CB8AC3E}">
        <p14:creationId xmlns:p14="http://schemas.microsoft.com/office/powerpoint/2010/main" val="332899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10714902" cy="1039091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/>
              <a:t>Conclusion </a:t>
            </a:r>
            <a:endParaRPr lang="en-US" sz="4400" dirty="0"/>
          </a:p>
        </p:txBody>
      </p:sp>
      <p:pic>
        <p:nvPicPr>
          <p:cNvPr id="5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8391" y="1911928"/>
            <a:ext cx="4686299" cy="3703205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6589" y="2150917"/>
            <a:ext cx="5871802" cy="4073238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Elizabeth’s “Crab Strayed” </a:t>
            </a:r>
            <a:r>
              <a:rPr lang="en-US" sz="2800" dirty="0" smtClean="0"/>
              <a:t>presents confused </a:t>
            </a:r>
            <a:r>
              <a:rPr lang="en-US" sz="2800" dirty="0"/>
              <a:t>and  a lost crab that is trying to trace its way back to the pool.</a:t>
            </a:r>
          </a:p>
          <a:p>
            <a:r>
              <a:rPr lang="en-US" sz="2800" dirty="0"/>
              <a:t>Though its desperate in the current situation, the crab recalls how it achieves dominance in its “home” and its clear that it misses the pool.</a:t>
            </a:r>
          </a:p>
          <a:p>
            <a:endParaRPr lang="en-US" sz="2800" dirty="0"/>
          </a:p>
          <a:p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458015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2609" y="363682"/>
            <a:ext cx="8522422" cy="1589809"/>
          </a:xfrm>
        </p:spPr>
        <p:txBody>
          <a:bodyPr/>
          <a:lstStyle/>
          <a:p>
            <a:pPr algn="ctr"/>
            <a:r>
              <a:rPr lang="en-US" dirty="0" smtClean="0"/>
              <a:t>Fielding questions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2036618"/>
            <a:ext cx="8534400" cy="361526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How are the following figurative languages used in the poem by the author</a:t>
            </a:r>
          </a:p>
          <a:p>
            <a:r>
              <a:rPr lang="en-US" dirty="0" smtClean="0"/>
              <a:t>Hyperbole</a:t>
            </a:r>
          </a:p>
          <a:p>
            <a:r>
              <a:rPr lang="en-US" dirty="0" smtClean="0"/>
              <a:t>Simile</a:t>
            </a:r>
          </a:p>
          <a:p>
            <a:r>
              <a:rPr lang="en-US" dirty="0" smtClean="0"/>
              <a:t>Metaphor </a:t>
            </a:r>
          </a:p>
          <a:p>
            <a:pPr marL="0" indent="0">
              <a:buNone/>
            </a:pPr>
            <a:r>
              <a:rPr lang="en-US" dirty="0" smtClean="0"/>
              <a:t>What other ideas are presented by this poem?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70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4000"/>
                <a:hueMod val="22000"/>
                <a:satMod val="220000"/>
                <a:lumMod val="6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903AAAE-3EA5-424A-B142-CC51DC1F897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346</TotalTime>
  <Words>392</Words>
  <Application>Microsoft Office PowerPoint</Application>
  <PresentationFormat>Widescreen</PresentationFormat>
  <Paragraphs>52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Century Gothic</vt:lpstr>
      <vt:lpstr>Wingdings</vt:lpstr>
      <vt:lpstr>Wingdings 3</vt:lpstr>
      <vt:lpstr>Slice</vt:lpstr>
      <vt:lpstr>How Poems Work</vt:lpstr>
      <vt:lpstr>Strayed Crabs-Elizabeth Bishop</vt:lpstr>
      <vt:lpstr>Main theme/idea</vt:lpstr>
      <vt:lpstr>Stylistic devices </vt:lpstr>
      <vt:lpstr>Personification continued</vt:lpstr>
      <vt:lpstr>Stylistic devices </vt:lpstr>
      <vt:lpstr>Conclusion </vt:lpstr>
      <vt:lpstr>Fielding questions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poems</dc:title>
  <dc:creator>john</dc:creator>
  <cp:lastModifiedBy>john </cp:lastModifiedBy>
  <cp:revision>29</cp:revision>
  <dcterms:created xsi:type="dcterms:W3CDTF">2019-11-06T09:51:17Z</dcterms:created>
  <dcterms:modified xsi:type="dcterms:W3CDTF">2019-11-07T08:02:10Z</dcterms:modified>
</cp:coreProperties>
</file>